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75" r:id="rId10"/>
    <p:sldId id="281" r:id="rId11"/>
    <p:sldId id="283" r:id="rId12"/>
    <p:sldId id="282" r:id="rId13"/>
    <p:sldId id="276" r:id="rId14"/>
    <p:sldId id="277" r:id="rId15"/>
    <p:sldId id="278" r:id="rId16"/>
    <p:sldId id="280" r:id="rId17"/>
    <p:sldId id="265" r:id="rId18"/>
    <p:sldId id="266" r:id="rId19"/>
    <p:sldId id="269" r:id="rId20"/>
    <p:sldId id="270" r:id="rId21"/>
    <p:sldId id="271" r:id="rId22"/>
    <p:sldId id="267" r:id="rId23"/>
    <p:sldId id="273" r:id="rId24"/>
    <p:sldId id="274" r:id="rId25"/>
    <p:sldId id="268" r:id="rId26"/>
    <p:sldId id="284" r:id="rId27"/>
    <p:sldId id="272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C316-8B7D-4773-821D-1393832AD17E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1F8C-E32F-4B66-B12B-BDB1ED45F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85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C316-8B7D-4773-821D-1393832AD17E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1F8C-E32F-4B66-B12B-BDB1ED45F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8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C316-8B7D-4773-821D-1393832AD17E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1F8C-E32F-4B66-B12B-BDB1ED45F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16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C316-8B7D-4773-821D-1393832AD17E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1F8C-E32F-4B66-B12B-BDB1ED45F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41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C316-8B7D-4773-821D-1393832AD17E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1F8C-E32F-4B66-B12B-BDB1ED45F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08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C316-8B7D-4773-821D-1393832AD17E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1F8C-E32F-4B66-B12B-BDB1ED45F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96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C316-8B7D-4773-821D-1393832AD17E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1F8C-E32F-4B66-B12B-BDB1ED45F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68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C316-8B7D-4773-821D-1393832AD17E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1F8C-E32F-4B66-B12B-BDB1ED45F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30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C316-8B7D-4773-821D-1393832AD17E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1F8C-E32F-4B66-B12B-BDB1ED45F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52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C316-8B7D-4773-821D-1393832AD17E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1F8C-E32F-4B66-B12B-BDB1ED45F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36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C316-8B7D-4773-821D-1393832AD17E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1F8C-E32F-4B66-B12B-BDB1ED45F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94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DC316-8B7D-4773-821D-1393832AD17E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61F8C-E32F-4B66-B12B-BDB1ED45F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02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odista.org.br/escola-dominical-musica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odista.org.br/escola-dominical-musica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odista.org.br/escola-dominical-musica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20 DE SAUSSURE FEMMES AU TOMBEAU 02.jpg - Bible illustrée_Images Eric de Saussure_Textes de la bible de Jérusalem-Les pressesde Taizé-Seuil 19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3593"/>
            <a:ext cx="12192000" cy="78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84907" y="-41502"/>
            <a:ext cx="57219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chemeClr val="accent2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Lembrai-vos...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367148" y="5349875"/>
            <a:ext cx="12455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“Ele não está aqui, mas ressuscitou. </a:t>
            </a:r>
          </a:p>
          <a:p>
            <a:pPr algn="r"/>
            <a:r>
              <a:rPr lang="pt-BR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Lembrai-vos de como vos preveniu, estando ainda na </a:t>
            </a:r>
            <a:r>
              <a:rPr lang="pt-BR" sz="3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Galiléia</a:t>
            </a:r>
            <a:r>
              <a:rPr lang="pt-BR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” Lucas 24.6</a:t>
            </a:r>
          </a:p>
        </p:txBody>
      </p:sp>
    </p:spTree>
    <p:extLst>
      <p:ext uri="{BB962C8B-B14F-4D97-AF65-F5344CB8AC3E}">
        <p14:creationId xmlns:p14="http://schemas.microsoft.com/office/powerpoint/2010/main" val="2916906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393951" y="2687179"/>
            <a:ext cx="1129085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900" dirty="0">
                <a:solidFill>
                  <a:srgbClr val="002060"/>
                </a:solidFill>
                <a:latin typeface="Berlin Sans FB" panose="020E0602020502020306" pitchFamily="34" charset="0"/>
              </a:rPr>
              <a:t>LEMBRAMOS QUE TUDO VEM DE TI, Ó SENHOR!</a:t>
            </a:r>
          </a:p>
          <a:p>
            <a:pPr algn="r"/>
            <a:endParaRPr lang="pt-BR" sz="29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r"/>
            <a:r>
              <a:rPr lang="pt-BR" sz="2900" dirty="0">
                <a:solidFill>
                  <a:srgbClr val="002060"/>
                </a:solidFill>
                <a:latin typeface="Berlin Sans FB" panose="020E0602020502020306" pitchFamily="34" charset="0"/>
              </a:rPr>
              <a:t>Ofertório</a:t>
            </a:r>
            <a:endParaRPr lang="pt-BR" sz="29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38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435513" y="1967345"/>
            <a:ext cx="1129085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BR" sz="29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r"/>
            <a:endParaRPr lang="pt-BR" sz="29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r"/>
            <a:r>
              <a:rPr lang="pt-BR" sz="2900" dirty="0">
                <a:solidFill>
                  <a:srgbClr val="002060"/>
                </a:solidFill>
                <a:latin typeface="Berlin Sans FB" panose="020E0602020502020306" pitchFamily="34" charset="0"/>
              </a:rPr>
              <a:t>LEMBRAR QUE HÁ VIDA DENTRO DA VIDA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513" y="323121"/>
            <a:ext cx="7444459" cy="744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1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615623" y="0"/>
            <a:ext cx="1129085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BR" sz="29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r"/>
            <a:endParaRPr lang="pt-BR" sz="29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r"/>
            <a:r>
              <a:rPr lang="pt-BR" sz="2900" dirty="0">
                <a:solidFill>
                  <a:srgbClr val="002060"/>
                </a:solidFill>
                <a:latin typeface="Berlin Sans FB" panose="020E0602020502020306" pitchFamily="34" charset="0"/>
              </a:rPr>
              <a:t>LEMBRAR QUE HÁ VIDA DENTRO DA VIDA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highlight>
                  <a:srgbClr val="FFFF00"/>
                </a:highlight>
                <a:latin typeface="Berlin Sans FB" panose="020E0602020502020306" pitchFamily="34" charset="0"/>
              </a:rPr>
              <a:t>Acolhimento as crianças</a:t>
            </a:r>
          </a:p>
          <a:p>
            <a:pPr algn="just"/>
            <a:r>
              <a:rPr lang="pt-BR" dirty="0">
                <a:highlight>
                  <a:srgbClr val="FFFF00"/>
                </a:highlight>
                <a:latin typeface="Berlin Sans FB" panose="020E0602020502020306" pitchFamily="34" charset="0"/>
              </a:rPr>
              <a:t>(Chamar as crianças a frente e distribuir borboletas coloridas de papel ou outro material)</a:t>
            </a:r>
          </a:p>
          <a:p>
            <a:pPr algn="just"/>
            <a:r>
              <a:rPr lang="pt-BR" dirty="0">
                <a:highlight>
                  <a:srgbClr val="FFFF00"/>
                </a:highlight>
                <a:latin typeface="Berlin Sans FB" panose="020E0602020502020306" pitchFamily="34" charset="0"/>
              </a:rPr>
              <a:t>Dirigente: Quem sabe como nasce a borboleta?  (Explique, com a ajuda das respostas das crianças, o processo de nascimento da borboleta, enfatizando a transformação da lagarta em borboleta.  Diga que a borboleta também é um dos símbolos da Páscoa, pois a transformação da lagarta, nos ajuda a transmitir a mensagem da ressurreição, da nova vida em Cristo Jesus.)</a:t>
            </a:r>
          </a:p>
          <a:p>
            <a:pPr algn="just"/>
            <a:endParaRPr lang="pt-BR" dirty="0">
              <a:highlight>
                <a:srgbClr val="FFFF00"/>
              </a:highlight>
              <a:latin typeface="Berlin Sans FB" panose="020E0602020502020306" pitchFamily="34" charset="0"/>
            </a:endParaRP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5282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477078" y="318052"/>
            <a:ext cx="112908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Berlin Sans FB" panose="020E0602020502020306" pitchFamily="34" charset="0"/>
              </a:rPr>
              <a:t> </a:t>
            </a:r>
          </a:p>
          <a:p>
            <a:r>
              <a:rPr lang="pt-BR" sz="2400" dirty="0">
                <a:latin typeface="Berlin Sans FB" panose="020E0602020502020306" pitchFamily="34" charset="0"/>
              </a:rPr>
              <a:t>Acolhimento as crianças</a:t>
            </a:r>
          </a:p>
          <a:p>
            <a:r>
              <a:rPr lang="pt-BR" sz="2400" dirty="0">
                <a:latin typeface="Berlin Sans FB" panose="020E0602020502020306" pitchFamily="34" charset="0"/>
              </a:rPr>
              <a:t>(Chamar as crianças a frente e distribuir borboletas coloridas de papel ou outro material)</a:t>
            </a:r>
          </a:p>
          <a:p>
            <a:r>
              <a:rPr lang="pt-BR" sz="2400" dirty="0">
                <a:latin typeface="Berlin Sans FB" panose="020E0602020502020306" pitchFamily="34" charset="0"/>
              </a:rPr>
              <a:t> </a:t>
            </a:r>
          </a:p>
          <a:p>
            <a:r>
              <a:rPr lang="pt-BR" sz="2400" dirty="0">
                <a:latin typeface="Berlin Sans FB" panose="020E0602020502020306" pitchFamily="34" charset="0"/>
              </a:rPr>
              <a:t>Dirigente: Quem sabe como nasce a borboleta?  (Explique, com a ajuda das respostas das crianças, o processo de nascimento da borboleta, enfatizando a transformação da lagarta em borboleta.  Diga que a borboleta também é um dos símbolos da Páscoa, pois a transformação da lagarta, nos ajuda a transmitir a mensagem da ressurreição, da nova vida em Cristo Jesus.)</a:t>
            </a:r>
          </a:p>
          <a:p>
            <a:r>
              <a:rPr lang="pt-BR" sz="2400" dirty="0">
                <a:latin typeface="Berlin Sans FB" panose="020E0602020502020306" pitchFamily="34" charset="0"/>
              </a:rPr>
              <a:t> </a:t>
            </a:r>
          </a:p>
          <a:p>
            <a:endParaRPr lang="pt-BR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99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5910" y="512619"/>
            <a:ext cx="10515600" cy="1219200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Berlin Sans FB" panose="020E0602020502020306" pitchFamily="34" charset="0"/>
              </a:rPr>
              <a:t>Dona Lagartinha</a:t>
            </a:r>
            <a:br>
              <a:rPr lang="pt-BR" dirty="0">
                <a:latin typeface="Berlin Sans FB" panose="020E0602020502020306" pitchFamily="34" charset="0"/>
              </a:rPr>
            </a:br>
            <a:r>
              <a:rPr lang="pt-BR" sz="2200" dirty="0">
                <a:latin typeface="Berlin Sans FB" panose="020E0602020502020306" pitchFamily="34" charset="0"/>
              </a:rPr>
              <a:t>[Gláucia Silvestre Onofre, Renata Bento e Roberto Mendes]</a:t>
            </a:r>
            <a:br>
              <a:rPr lang="pt-BR" dirty="0">
                <a:latin typeface="Berlin Sans FB" panose="020E0602020502020306" pitchFamily="34" charset="0"/>
              </a:rPr>
            </a:br>
            <a:endParaRPr lang="pt-BR" dirty="0">
              <a:latin typeface="Berlin Sans FB" panose="020E0602020502020306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5910" y="1731819"/>
            <a:ext cx="10515600" cy="5290272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Berlin Sans FB" panose="020E0602020502020306" pitchFamily="34" charset="0"/>
              </a:rPr>
              <a:t>A Dona </a:t>
            </a:r>
            <a:r>
              <a:rPr lang="pt-BR" dirty="0" err="1">
                <a:latin typeface="Berlin Sans FB" panose="020E0602020502020306" pitchFamily="34" charset="0"/>
              </a:rPr>
              <a:t>Largatinha</a:t>
            </a:r>
            <a:r>
              <a:rPr lang="pt-BR" dirty="0">
                <a:latin typeface="Berlin Sans FB" panose="020E0602020502020306" pitchFamily="34" charset="0"/>
              </a:rPr>
              <a:t> passeava no jardim,</a:t>
            </a:r>
          </a:p>
          <a:p>
            <a:pPr marL="0" indent="0">
              <a:buNone/>
            </a:pPr>
            <a:r>
              <a:rPr lang="pt-BR" dirty="0">
                <a:latin typeface="Berlin Sans FB" panose="020E0602020502020306" pitchFamily="34" charset="0"/>
              </a:rPr>
              <a:t>Andava pelos galhos, pelas flores de jasmim.</a:t>
            </a:r>
          </a:p>
          <a:p>
            <a:pPr marL="0" indent="0">
              <a:buNone/>
            </a:pPr>
            <a:r>
              <a:rPr lang="pt-BR" dirty="0">
                <a:latin typeface="Berlin Sans FB" panose="020E0602020502020306" pitchFamily="34" charset="0"/>
              </a:rPr>
              <a:t>Vivia solitária, muito mole pra andar.</a:t>
            </a:r>
          </a:p>
          <a:p>
            <a:pPr marL="0" indent="0">
              <a:buNone/>
            </a:pPr>
            <a:r>
              <a:rPr lang="pt-BR" dirty="0">
                <a:latin typeface="Berlin Sans FB" panose="020E0602020502020306" pitchFamily="34" charset="0"/>
              </a:rPr>
              <a:t>Mas tinha a esperança de um dia então mudar.</a:t>
            </a:r>
          </a:p>
          <a:p>
            <a:pPr marL="0" indent="0">
              <a:buNone/>
            </a:pPr>
            <a:r>
              <a:rPr lang="pt-BR" dirty="0">
                <a:latin typeface="Berlin Sans FB" panose="020E0602020502020306" pitchFamily="34" charset="0"/>
              </a:rPr>
              <a:t>Foi quando, de repente, o seu corpo transformou,</a:t>
            </a:r>
          </a:p>
          <a:p>
            <a:pPr marL="0" indent="0">
              <a:buNone/>
            </a:pPr>
            <a:r>
              <a:rPr lang="pt-BR" dirty="0">
                <a:latin typeface="Berlin Sans FB" panose="020E0602020502020306" pitchFamily="34" charset="0"/>
              </a:rPr>
              <a:t>E uma borboleta tão linda ela ficou!</a:t>
            </a:r>
          </a:p>
          <a:p>
            <a:pPr marL="0" indent="0">
              <a:buNone/>
            </a:pPr>
            <a:endParaRPr lang="pt-BR" dirty="0">
              <a:latin typeface="Berlin Sans FB" panose="020E0602020502020306" pitchFamily="34" charset="0"/>
            </a:endParaRPr>
          </a:p>
          <a:p>
            <a:pPr marL="0" indent="0" algn="r">
              <a:buNone/>
            </a:pPr>
            <a:r>
              <a:rPr lang="pt-BR" sz="2000" dirty="0">
                <a:latin typeface="Berlin Sans FB" panose="020E0602020502020306" pitchFamily="34" charset="0"/>
              </a:rPr>
              <a:t>(CD Todas as crianças são nossas crianças, faixa n°18 – PSAF) Disponível em: </a:t>
            </a:r>
            <a:r>
              <a:rPr lang="pt-BR" sz="2000" u="sng" dirty="0">
                <a:latin typeface="Berlin Sans FB" panose="020E0602020502020306" pitchFamily="34" charset="0"/>
                <a:hlinkClick r:id="rId2"/>
              </a:rPr>
              <a:t>http://www.metodista.org.br/escola-dominical-musicas</a:t>
            </a:r>
            <a:endParaRPr lang="pt-BR" sz="2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9384"/>
          </a:xfrm>
        </p:spPr>
        <p:txBody>
          <a:bodyPr/>
          <a:lstStyle/>
          <a:p>
            <a:r>
              <a:rPr lang="pt-BR" dirty="0">
                <a:latin typeface="Berlin Sans FB" panose="020E0602020502020306" pitchFamily="34" charset="0"/>
              </a:rPr>
              <a:t>Dona Lagartinha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latin typeface="Berlin Sans FB" panose="020E0602020502020306" pitchFamily="34" charset="0"/>
              </a:rPr>
              <a:t>Como na historinha, um dia aconteceu.</a:t>
            </a:r>
          </a:p>
          <a:p>
            <a:pPr marL="0" indent="0">
              <a:buNone/>
            </a:pPr>
            <a:r>
              <a:rPr lang="pt-BR" dirty="0">
                <a:latin typeface="Berlin Sans FB" panose="020E0602020502020306" pitchFamily="34" charset="0"/>
              </a:rPr>
              <a:t>Jesus morreu na cruz, mas depois reviveu.</a:t>
            </a:r>
          </a:p>
          <a:p>
            <a:pPr marL="0" indent="0">
              <a:buNone/>
            </a:pPr>
            <a:r>
              <a:rPr lang="pt-BR" dirty="0">
                <a:latin typeface="Berlin Sans FB" panose="020E0602020502020306" pitchFamily="34" charset="0"/>
              </a:rPr>
              <a:t>Por isso, Páscoa é vida, por isso Páscoa é amor.</a:t>
            </a:r>
          </a:p>
          <a:p>
            <a:pPr marL="0" indent="0">
              <a:buNone/>
            </a:pPr>
            <a:r>
              <a:rPr lang="pt-BR" dirty="0">
                <a:latin typeface="Berlin Sans FB" panose="020E0602020502020306" pitchFamily="34" charset="0"/>
              </a:rPr>
              <a:t>Cantemos todos juntos, Ele é o nosso Senhor!</a:t>
            </a:r>
          </a:p>
          <a:p>
            <a:pPr marL="0" indent="0">
              <a:buNone/>
            </a:pPr>
            <a:r>
              <a:rPr lang="pt-BR" dirty="0">
                <a:latin typeface="Berlin Sans FB" panose="020E0602020502020306" pitchFamily="34" charset="0"/>
              </a:rPr>
              <a:t>Por isso, Páscoa é vida, por isso Páscoa é amor.</a:t>
            </a:r>
          </a:p>
          <a:p>
            <a:pPr marL="0" indent="0">
              <a:buNone/>
            </a:pPr>
            <a:r>
              <a:rPr lang="pt-BR" dirty="0">
                <a:latin typeface="Berlin Sans FB" panose="020E0602020502020306" pitchFamily="34" charset="0"/>
              </a:rPr>
              <a:t>Cantemos todos juntos, Ele é o nosso Senhor!</a:t>
            </a:r>
          </a:p>
          <a:p>
            <a:pPr marL="0" indent="0">
              <a:buNone/>
            </a:pPr>
            <a:endParaRPr lang="pt-BR" dirty="0">
              <a:latin typeface="Berlin Sans FB" panose="020E0602020502020306" pitchFamily="34" charset="0"/>
            </a:endParaRPr>
          </a:p>
          <a:p>
            <a:pPr marL="0" indent="0">
              <a:buNone/>
            </a:pPr>
            <a:endParaRPr lang="pt-BR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85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90946"/>
            <a:ext cx="10515600" cy="1385455"/>
          </a:xfrm>
        </p:spPr>
        <p:txBody>
          <a:bodyPr>
            <a:normAutofit/>
          </a:bodyPr>
          <a:lstStyle/>
          <a:p>
            <a:r>
              <a:rPr lang="pt-BR" dirty="0">
                <a:latin typeface="Berlin Sans FB" panose="020E0602020502020306" pitchFamily="34" charset="0"/>
              </a:rPr>
              <a:t>Voo de Deus</a:t>
            </a:r>
            <a:r>
              <a:rPr lang="pt-BR" sz="2200" dirty="0">
                <a:latin typeface="Berlin Sans FB" panose="020E0602020502020306" pitchFamily="34" charset="0"/>
              </a:rPr>
              <a:t>                         </a:t>
            </a:r>
            <a:br>
              <a:rPr lang="pt-BR" sz="2200" dirty="0">
                <a:latin typeface="Berlin Sans FB" panose="020E0602020502020306" pitchFamily="34" charset="0"/>
              </a:rPr>
            </a:br>
            <a:r>
              <a:rPr lang="pt-BR" sz="2200" dirty="0">
                <a:latin typeface="Berlin Sans FB" panose="020E0602020502020306" pitchFamily="34" charset="0"/>
              </a:rPr>
              <a:t>                                                 [Letra: Nancy Cardoso; música: Flávio </a:t>
            </a:r>
            <a:r>
              <a:rPr lang="pt-BR" sz="2200" dirty="0" err="1">
                <a:latin typeface="Berlin Sans FB" panose="020E0602020502020306" pitchFamily="34" charset="0"/>
              </a:rPr>
              <a:t>Irala</a:t>
            </a:r>
            <a:r>
              <a:rPr lang="pt-BR" sz="2200" dirty="0">
                <a:latin typeface="Berlin Sans FB" panose="020E0602020502020306" pitchFamily="34" charset="0"/>
              </a:rPr>
              <a:t> e Tércio </a:t>
            </a:r>
            <a:r>
              <a:rPr lang="pt-BR" sz="2200" dirty="0" err="1">
                <a:latin typeface="Berlin Sans FB" panose="020E0602020502020306" pitchFamily="34" charset="0"/>
              </a:rPr>
              <a:t>Junker</a:t>
            </a:r>
            <a:r>
              <a:rPr lang="pt-BR" sz="2200" dirty="0">
                <a:latin typeface="Berlin Sans FB" panose="020E0602020502020306" pitchFamily="34" charset="0"/>
              </a:rPr>
              <a:t>]</a:t>
            </a:r>
            <a:br>
              <a:rPr lang="pt-BR" sz="2200" dirty="0">
                <a:latin typeface="Berlin Sans FB" panose="020E0602020502020306" pitchFamily="34" charset="0"/>
              </a:rPr>
            </a:br>
            <a:endParaRPr lang="pt-BR" sz="2200" dirty="0">
              <a:latin typeface="Berlin Sans FB" panose="020E0602020502020306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725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pt-BR" dirty="0">
                <a:latin typeface="Berlin Sans FB" panose="020E0602020502020306" pitchFamily="34" charset="0"/>
              </a:rPr>
              <a:t>Borboleta pequenina, </a:t>
            </a:r>
          </a:p>
          <a:p>
            <a:pPr marL="0" indent="0">
              <a:buNone/>
            </a:pPr>
            <a:r>
              <a:rPr lang="pt-BR" dirty="0">
                <a:latin typeface="Berlin Sans FB" panose="020E0602020502020306" pitchFamily="34" charset="0"/>
              </a:rPr>
              <a:t>arco-íris escondido,</a:t>
            </a:r>
          </a:p>
          <a:p>
            <a:pPr marL="0" indent="0">
              <a:buNone/>
            </a:pPr>
            <a:r>
              <a:rPr lang="pt-BR" dirty="0">
                <a:latin typeface="Berlin Sans FB" panose="020E0602020502020306" pitchFamily="34" charset="0"/>
              </a:rPr>
              <a:t>no casulo adormecido</a:t>
            </a:r>
          </a:p>
          <a:p>
            <a:pPr marL="0" indent="0" algn="r">
              <a:buNone/>
            </a:pPr>
            <a:r>
              <a:rPr lang="pt-BR" dirty="0">
                <a:latin typeface="Berlin Sans FB" panose="020E0602020502020306" pitchFamily="34" charset="0"/>
              </a:rPr>
              <a:t>Quem me dera ver nascer</a:t>
            </a:r>
          </a:p>
          <a:p>
            <a:pPr marL="0" indent="0" algn="r">
              <a:buNone/>
            </a:pPr>
            <a:r>
              <a:rPr lang="pt-BR" dirty="0">
                <a:latin typeface="Berlin Sans FB" panose="020E0602020502020306" pitchFamily="34" charset="0"/>
              </a:rPr>
              <a:t>suas asas, borboleta,</a:t>
            </a:r>
          </a:p>
          <a:p>
            <a:pPr marL="0" indent="0" algn="r">
              <a:buNone/>
            </a:pPr>
            <a:r>
              <a:rPr lang="pt-BR" dirty="0">
                <a:latin typeface="Berlin Sans FB" panose="020E0602020502020306" pitchFamily="34" charset="0"/>
              </a:rPr>
              <a:t>para não mais esquecer</a:t>
            </a:r>
          </a:p>
          <a:p>
            <a:pPr marL="0" indent="0" algn="r">
              <a:buNone/>
            </a:pPr>
            <a:r>
              <a:rPr lang="pt-BR" dirty="0">
                <a:latin typeface="Berlin Sans FB" panose="020E0602020502020306" pitchFamily="34" charset="0"/>
              </a:rPr>
              <a:t>Que há vida, dentro da vida</a:t>
            </a:r>
          </a:p>
          <a:p>
            <a:pPr marL="0" indent="0" algn="r">
              <a:buNone/>
            </a:pPr>
            <a:r>
              <a:rPr lang="pt-BR" dirty="0">
                <a:latin typeface="Berlin Sans FB" panose="020E0602020502020306" pitchFamily="34" charset="0"/>
              </a:rPr>
              <a:t>A vida toda, pra sempre amém.</a:t>
            </a:r>
          </a:p>
          <a:p>
            <a:pPr marL="0" indent="0">
              <a:buNone/>
            </a:pPr>
            <a:r>
              <a:rPr lang="pt-BR" dirty="0">
                <a:latin typeface="Berlin Sans FB" panose="020E0602020502020306" pitchFamily="34" charset="0"/>
              </a:rPr>
              <a:t>Que Deus está na vida,</a:t>
            </a:r>
          </a:p>
          <a:p>
            <a:pPr marL="0" indent="0">
              <a:buNone/>
            </a:pPr>
            <a:r>
              <a:rPr lang="pt-BR" dirty="0">
                <a:latin typeface="Berlin Sans FB" panose="020E0602020502020306" pitchFamily="34" charset="0"/>
              </a:rPr>
              <a:t>A vida toda, pra sempre amém</a:t>
            </a:r>
          </a:p>
          <a:p>
            <a:pPr marL="0" indent="0">
              <a:buNone/>
            </a:pPr>
            <a:r>
              <a:rPr lang="pt-BR" sz="1900" dirty="0">
                <a:latin typeface="Berlin Sans FB" panose="020E0602020502020306" pitchFamily="34" charset="0"/>
              </a:rPr>
              <a:t>(CD Fazendo Festa 1, faixa n°13 – Igreja Metodista) Disponível em </a:t>
            </a:r>
            <a:r>
              <a:rPr lang="pt-BR" sz="1900" u="sng" dirty="0">
                <a:latin typeface="Berlin Sans FB" panose="020E0602020502020306" pitchFamily="34" charset="0"/>
                <a:hlinkClick r:id="rId2"/>
              </a:rPr>
              <a:t>http://www.metodista.org.br/escola-dominical-musicas</a:t>
            </a:r>
            <a:endParaRPr lang="pt-BR" sz="1900" dirty="0">
              <a:latin typeface="Berlin Sans FB" panose="020E0602020502020306" pitchFamily="34" charset="0"/>
            </a:endParaRPr>
          </a:p>
          <a:p>
            <a:pPr marL="0" indent="0">
              <a:buNone/>
            </a:pPr>
            <a:endParaRPr lang="pt-BR" dirty="0">
              <a:latin typeface="Berlin Sans FB" panose="020E0602020502020306" pitchFamily="34" charset="0"/>
            </a:endParaRPr>
          </a:p>
          <a:p>
            <a:pPr marL="0" indent="0">
              <a:buNone/>
            </a:pPr>
            <a:endParaRPr lang="pt-BR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54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 DE SAUSSURE AA FEMMES AU TOMBEAU.jpg - Bible illustrée_Images Eric de Saussure_Textes de la bible de Jérusalem-Les pressesde Taizé-Seuil 19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34240" cy="74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7120" y="2271178"/>
            <a:ext cx="6037943" cy="2895374"/>
          </a:xfrm>
        </p:spPr>
        <p:txBody>
          <a:bodyPr>
            <a:noAutofit/>
          </a:bodyPr>
          <a:lstStyle/>
          <a:p>
            <a:pPr algn="r"/>
            <a:r>
              <a:rPr lang="pt-BR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SUA PALAVRA SERÁ LEMBRADA </a:t>
            </a:r>
            <a:br>
              <a:rPr lang="pt-BR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</a:br>
            <a:r>
              <a:rPr lang="pt-BR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DE GERAÇÃO EM GERAÇÃO</a:t>
            </a:r>
            <a:endParaRPr lang="pt-BR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06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5" y="-140774"/>
            <a:ext cx="8911771" cy="6998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0" y="2440669"/>
            <a:ext cx="11988800" cy="1325563"/>
          </a:xfrm>
        </p:spPr>
        <p:txBody>
          <a:bodyPr>
            <a:noAutofit/>
          </a:bodyPr>
          <a:lstStyle/>
          <a:p>
            <a:r>
              <a:rPr lang="pt-BR" sz="4700" dirty="0">
                <a:solidFill>
                  <a:srgbClr val="002060"/>
                </a:solidFill>
                <a:latin typeface="Berlin Sans FB" panose="020E0602020502020306" pitchFamily="34" charset="0"/>
              </a:rPr>
              <a:t>Fazei isto  </a:t>
            </a:r>
            <a:br>
              <a:rPr lang="pt-BR" sz="4700" dirty="0">
                <a:solidFill>
                  <a:srgbClr val="002060"/>
                </a:solidFill>
                <a:latin typeface="Berlin Sans FB" panose="020E0602020502020306" pitchFamily="34" charset="0"/>
              </a:rPr>
            </a:br>
            <a:r>
              <a:rPr lang="pt-BR" sz="4700" dirty="0">
                <a:solidFill>
                  <a:srgbClr val="002060"/>
                </a:solidFill>
                <a:latin typeface="Berlin Sans FB" panose="020E0602020502020306" pitchFamily="34" charset="0"/>
              </a:rPr>
              <a:t>em memória </a:t>
            </a:r>
            <a:br>
              <a:rPr lang="pt-BR" sz="4700" dirty="0">
                <a:solidFill>
                  <a:srgbClr val="002060"/>
                </a:solidFill>
                <a:latin typeface="Berlin Sans FB" panose="020E0602020502020306" pitchFamily="34" charset="0"/>
              </a:rPr>
            </a:br>
            <a:r>
              <a:rPr lang="pt-BR" sz="4700" dirty="0">
                <a:solidFill>
                  <a:srgbClr val="002060"/>
                </a:solidFill>
                <a:latin typeface="Berlin Sans FB" panose="020E0602020502020306" pitchFamily="34" charset="0"/>
              </a:rPr>
              <a:t>de mim!</a:t>
            </a:r>
          </a:p>
        </p:txBody>
      </p:sp>
    </p:spTree>
    <p:extLst>
      <p:ext uri="{BB962C8B-B14F-4D97-AF65-F5344CB8AC3E}">
        <p14:creationId xmlns:p14="http://schemas.microsoft.com/office/powerpoint/2010/main" val="298884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80571"/>
            <a:ext cx="10515600" cy="5596392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pt-BR" sz="3600" dirty="0">
                <a:solidFill>
                  <a:srgbClr val="002060"/>
                </a:solidFill>
                <a:latin typeface="Berlin Sans FB" panose="020E0602020502020306" pitchFamily="34" charset="0"/>
              </a:rPr>
              <a:t>CEIA PARA TODA GENTE</a:t>
            </a:r>
          </a:p>
          <a:p>
            <a:pPr marL="0" indent="0" algn="r">
              <a:buNone/>
            </a:pPr>
            <a:endParaRPr lang="pt-BR" sz="35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0" indent="0" algn="just">
              <a:buNone/>
            </a:pPr>
            <a:r>
              <a:rPr lang="pt-BR" sz="3500" dirty="0">
                <a:solidFill>
                  <a:srgbClr val="002060"/>
                </a:solidFill>
                <a:latin typeface="Berlin Sans FB" panose="020E0602020502020306" pitchFamily="34" charset="0"/>
              </a:rPr>
              <a:t>D: </a:t>
            </a:r>
            <a:r>
              <a:rPr lang="pt-BR" sz="3500" dirty="0">
                <a:latin typeface="Berlin Sans FB" panose="020E0602020502020306" pitchFamily="34" charset="0"/>
              </a:rPr>
              <a:t>amigas e amigos, o Senhor Jesus, pela oferta de si  mesmo, sacrificou-se pelos pecados de toda humanidade e instituiu um memorial eterno pelo qual sempre nos lembraremos de sua paixão e morte, e de sua ressurreição e glorificação. Hoje repetimos esse gesto com saudade, e o faremos até a sua segunda vinda. Portanto, elevemos nosso coração. </a:t>
            </a:r>
          </a:p>
          <a:p>
            <a:pPr marL="0" indent="0" algn="just">
              <a:buNone/>
            </a:pPr>
            <a:endParaRPr lang="pt-BR" sz="3500" dirty="0">
              <a:latin typeface="Berlin Sans FB" panose="020E0602020502020306" pitchFamily="34" charset="0"/>
            </a:endParaRPr>
          </a:p>
          <a:p>
            <a:pPr marL="0" indent="0" algn="just">
              <a:buNone/>
            </a:pPr>
            <a:r>
              <a:rPr lang="pt-BR" sz="3500" dirty="0">
                <a:solidFill>
                  <a:srgbClr val="002060"/>
                </a:solidFill>
                <a:latin typeface="Berlin Sans FB" panose="020E0602020502020306" pitchFamily="34" charset="0"/>
              </a:rPr>
              <a:t>C: </a:t>
            </a:r>
            <a:r>
              <a:rPr lang="pt-BR" sz="3500" dirty="0">
                <a:latin typeface="Berlin Sans FB" panose="020E0602020502020306" pitchFamily="34" charset="0"/>
              </a:rPr>
              <a:t>Ao Senhor o elevamos.</a:t>
            </a:r>
          </a:p>
          <a:p>
            <a:pPr marL="0" indent="0" algn="just">
              <a:buNone/>
            </a:pPr>
            <a:endParaRPr lang="pt-BR" sz="3500" dirty="0">
              <a:latin typeface="Berlin Sans FB" panose="020E0602020502020306" pitchFamily="34" charset="0"/>
            </a:endParaRPr>
          </a:p>
          <a:p>
            <a:pPr marL="0" indent="0" algn="just">
              <a:buNone/>
            </a:pPr>
            <a:r>
              <a:rPr lang="pt-BR" sz="3500" dirty="0">
                <a:solidFill>
                  <a:srgbClr val="002060"/>
                </a:solidFill>
                <a:latin typeface="Berlin Sans FB" panose="020E0602020502020306" pitchFamily="34" charset="0"/>
              </a:rPr>
              <a:t>D: </a:t>
            </a:r>
            <a:r>
              <a:rPr lang="pt-BR" sz="3500" dirty="0">
                <a:latin typeface="Berlin Sans FB" panose="020E0602020502020306" pitchFamily="34" charset="0"/>
              </a:rPr>
              <a:t>Rendamos graças ao Senhor nosso Deus.</a:t>
            </a:r>
          </a:p>
        </p:txBody>
      </p:sp>
    </p:spTree>
    <p:extLst>
      <p:ext uri="{BB962C8B-B14F-4D97-AF65-F5344CB8AC3E}">
        <p14:creationId xmlns:p14="http://schemas.microsoft.com/office/powerpoint/2010/main" val="278552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4901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t-BR" sz="3500" dirty="0">
                <a:solidFill>
                  <a:srgbClr val="002060"/>
                </a:solidFill>
                <a:latin typeface="Berlin Sans FB" panose="020E0602020502020306" pitchFamily="34" charset="0"/>
              </a:rPr>
              <a:t>LEMBRAI-VOS DAS MARAVILHAS QUE FEZ</a:t>
            </a:r>
            <a:br>
              <a:rPr lang="pt-BR" sz="2400" dirty="0">
                <a:solidFill>
                  <a:srgbClr val="002060"/>
                </a:solidFill>
                <a:latin typeface="Berlin Sans FB" panose="020E0602020502020306" pitchFamily="34" charset="0"/>
              </a:rPr>
            </a:br>
            <a:r>
              <a:rPr lang="pt-BR" sz="2400" dirty="0">
                <a:solidFill>
                  <a:srgbClr val="002060"/>
                </a:solidFill>
                <a:latin typeface="Berlin Sans FB" panose="020E0602020502020306" pitchFamily="34" charset="0"/>
              </a:rPr>
              <a:t>(Deuteronômio 32.7; Êxodo 12.26,27 e Apocalipse 5.12-13)</a:t>
            </a:r>
            <a:br>
              <a:rPr lang="pt-BR" sz="2400" dirty="0">
                <a:solidFill>
                  <a:srgbClr val="002060"/>
                </a:solidFill>
                <a:latin typeface="Berlin Sans FB" panose="020E0602020502020306" pitchFamily="34" charset="0"/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3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Dirigente: </a:t>
            </a:r>
            <a:r>
              <a:rPr lang="pt-BR" sz="3300" dirty="0">
                <a:latin typeface="Berlin Sans FB" panose="020E0602020502020306" pitchFamily="34" charset="0"/>
              </a:rPr>
              <a:t>Lembra-te dos dias da antiguidade, atenta para os anos de gerações e gerações; pergunta a teu pai, e ele te informará, aos teus anciãos, e eles </a:t>
            </a:r>
            <a:r>
              <a:rPr lang="pt-BR" sz="3300" dirty="0" err="1">
                <a:latin typeface="Berlin Sans FB" panose="020E0602020502020306" pitchFamily="34" charset="0"/>
              </a:rPr>
              <a:t>to</a:t>
            </a:r>
            <a:r>
              <a:rPr lang="pt-BR" sz="3300" dirty="0">
                <a:latin typeface="Berlin Sans FB" panose="020E0602020502020306" pitchFamily="34" charset="0"/>
              </a:rPr>
              <a:t> dirão. Quando vossos filhos vos perguntarem:  Que rito é este?  Respondereis:</a:t>
            </a:r>
          </a:p>
          <a:p>
            <a:pPr marL="0" indent="0" algn="just">
              <a:buNone/>
            </a:pPr>
            <a:endParaRPr lang="pt-BR" sz="3300" dirty="0">
              <a:latin typeface="Berlin Sans FB" panose="020E0602020502020306" pitchFamily="34" charset="0"/>
            </a:endParaRPr>
          </a:p>
          <a:p>
            <a:pPr marL="0" indent="0" algn="just">
              <a:buNone/>
            </a:pPr>
            <a:r>
              <a:rPr lang="pt-BR" sz="33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Todos e Todas:  </a:t>
            </a:r>
            <a:r>
              <a:rPr lang="pt-BR" sz="3300" dirty="0">
                <a:latin typeface="Berlin Sans FB" panose="020E0602020502020306" pitchFamily="34" charset="0"/>
              </a:rPr>
              <a:t>É o sacrifício da Páscoa ao Senhor, que passou por cima das casas dos filhos de Israel no Egito, quando feriu os egípcios e livrou as nossas casas.  Então o povo se inclinou e adorou.</a:t>
            </a:r>
          </a:p>
          <a:p>
            <a:pPr marL="0" indent="0" algn="just">
              <a:buNone/>
            </a:pPr>
            <a:endParaRPr lang="pt-BR" sz="33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47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80571"/>
            <a:ext cx="10515600" cy="55963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500" dirty="0">
                <a:solidFill>
                  <a:srgbClr val="002060"/>
                </a:solidFill>
                <a:latin typeface="Berlin Sans FB" panose="020E0602020502020306" pitchFamily="34" charset="0"/>
              </a:rPr>
              <a:t>C: </a:t>
            </a:r>
            <a:r>
              <a:rPr lang="pt-BR" sz="3500" dirty="0">
                <a:latin typeface="Berlin Sans FB" panose="020E0602020502020306" pitchFamily="34" charset="0"/>
              </a:rPr>
              <a:t>Assim fazê-lo é digno e justo</a:t>
            </a:r>
          </a:p>
          <a:p>
            <a:pPr marL="0" indent="0" algn="just">
              <a:buNone/>
            </a:pPr>
            <a:endParaRPr lang="pt-BR" sz="3500" dirty="0">
              <a:latin typeface="Berlin Sans FB" panose="020E0602020502020306" pitchFamily="34" charset="0"/>
            </a:endParaRPr>
          </a:p>
          <a:p>
            <a:pPr marL="0" indent="0" algn="just">
              <a:buNone/>
            </a:pPr>
            <a:r>
              <a:rPr lang="pt-BR" sz="3500" dirty="0">
                <a:solidFill>
                  <a:srgbClr val="002060"/>
                </a:solidFill>
                <a:latin typeface="Berlin Sans FB" panose="020E0602020502020306" pitchFamily="34" charset="0"/>
              </a:rPr>
              <a:t>D: </a:t>
            </a:r>
            <a:r>
              <a:rPr lang="pt-BR" sz="3500" dirty="0">
                <a:latin typeface="Berlin Sans FB" panose="020E0602020502020306" pitchFamily="34" charset="0"/>
              </a:rPr>
              <a:t>É digno e justo que em todos os tempos e lugares    </a:t>
            </a:r>
          </a:p>
          <a:p>
            <a:pPr marL="0" indent="0" algn="just">
              <a:buNone/>
            </a:pPr>
            <a:r>
              <a:rPr lang="pt-BR" sz="3500" dirty="0">
                <a:latin typeface="Berlin Sans FB" panose="020E0602020502020306" pitchFamily="34" charset="0"/>
              </a:rPr>
              <a:t>    rendamos graças ao Senhor, louvando e</a:t>
            </a:r>
          </a:p>
          <a:p>
            <a:pPr marL="0" indent="0" algn="just">
              <a:buNone/>
            </a:pPr>
            <a:r>
              <a:rPr lang="pt-BR" sz="3500" dirty="0">
                <a:latin typeface="Berlin Sans FB" panose="020E0602020502020306" pitchFamily="34" charset="0"/>
              </a:rPr>
              <a:t>    engradecendo o seu nome, dizendo:</a:t>
            </a:r>
          </a:p>
          <a:p>
            <a:pPr marL="0" indent="0" algn="just">
              <a:buNone/>
            </a:pPr>
            <a:endParaRPr lang="pt-BR" sz="3500" dirty="0">
              <a:latin typeface="Berlin Sans FB" panose="020E0602020502020306" pitchFamily="34" charset="0"/>
            </a:endParaRPr>
          </a:p>
          <a:p>
            <a:pPr marL="0" indent="0" algn="just">
              <a:buNone/>
            </a:pPr>
            <a:r>
              <a:rPr lang="pt-BR" sz="3500" dirty="0">
                <a:solidFill>
                  <a:srgbClr val="002060"/>
                </a:solidFill>
                <a:latin typeface="Berlin Sans FB" panose="020E0602020502020306" pitchFamily="34" charset="0"/>
              </a:rPr>
              <a:t>C: </a:t>
            </a:r>
            <a:r>
              <a:rPr lang="pt-BR" sz="3500" dirty="0">
                <a:latin typeface="Berlin Sans FB" panose="020E0602020502020306" pitchFamily="34" charset="0"/>
              </a:rPr>
              <a:t>Santo, Santo, Santo, Senhor Deus onipotente.</a:t>
            </a:r>
          </a:p>
          <a:p>
            <a:pPr marL="0" indent="0" algn="just">
              <a:buNone/>
            </a:pPr>
            <a:r>
              <a:rPr lang="pt-BR" sz="3500" dirty="0">
                <a:latin typeface="Berlin Sans FB" panose="020E0602020502020306" pitchFamily="34" charset="0"/>
              </a:rPr>
              <a:t>    Os céus e a terra estão repletos da tua glória</a:t>
            </a:r>
          </a:p>
          <a:p>
            <a:pPr marL="0" indent="0" algn="just">
              <a:buNone/>
            </a:pPr>
            <a:r>
              <a:rPr lang="pt-BR" sz="3500" dirty="0">
                <a:latin typeface="Berlin Sans FB" panose="020E0602020502020306" pitchFamily="34" charset="0"/>
              </a:rPr>
              <a:t>    Glória te seja dada, ó Senhor altíssimo. Amém. </a:t>
            </a:r>
          </a:p>
        </p:txBody>
      </p:sp>
    </p:spTree>
    <p:extLst>
      <p:ext uri="{BB962C8B-B14F-4D97-AF65-F5344CB8AC3E}">
        <p14:creationId xmlns:p14="http://schemas.microsoft.com/office/powerpoint/2010/main" val="1963426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2060"/>
                </a:solidFill>
                <a:latin typeface="Berlin Sans FB" panose="020E0602020502020306" pitchFamily="34" charset="0"/>
              </a:rPr>
              <a:t>Oração de humilde acesso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500" dirty="0">
                <a:latin typeface="Berlin Sans FB" panose="020E0602020502020306" pitchFamily="34" charset="0"/>
              </a:rPr>
              <a:t>Senhor, não é soberbo o meu coração, nem altivo o meu olhar; não ando à procura de grandes coisas, nem de coisas maravilhosas demais para mim. Pelo contrário, fiz calar e sossegar a minha alma; como a criança desmamada se aquieta nos braços de sua mãe, como essa criança é a minha alma para comigo. Em ti espero desde agora e para sempre. (cf. Salmo 131.1-2)</a:t>
            </a:r>
          </a:p>
        </p:txBody>
      </p:sp>
    </p:spTree>
    <p:extLst>
      <p:ext uri="{BB962C8B-B14F-4D97-AF65-F5344CB8AC3E}">
        <p14:creationId xmlns:p14="http://schemas.microsoft.com/office/powerpoint/2010/main" val="1587519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>
                <a:solidFill>
                  <a:srgbClr val="002060"/>
                </a:solidFill>
                <a:latin typeface="Berlin Sans FB" panose="020E0602020502020306" pitchFamily="34" charset="0"/>
              </a:rPr>
              <a:t>LEMBRAI-VOS UNS DOS OUTROS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2371" y="1796597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>
                <a:latin typeface="Berlin Sans FB" panose="020E0602020502020306" pitchFamily="34" charset="0"/>
              </a:rPr>
              <a:t>“Guardemos firme a confissão da esperança, sem vacilar, pois, quem fez a promessa é fiel. Consideremo-nos também uns aos outros, para nos estimularmos ao amor e às boas obras. ”  (Hebreus 10.23,24).  </a:t>
            </a:r>
          </a:p>
          <a:p>
            <a:pPr marL="0" indent="0" algn="just">
              <a:buNone/>
            </a:pPr>
            <a:r>
              <a:rPr lang="pt-BR" sz="3600" dirty="0">
                <a:latin typeface="Berlin Sans FB" panose="020E0602020502020306" pitchFamily="34" charset="0"/>
              </a:rPr>
              <a:t>Seja este o nosso compromisso, fortalecer uns aos outros, umas as outras,  afim de não nos esquecermos da razão da nossa esperança.</a:t>
            </a:r>
          </a:p>
          <a:p>
            <a:pPr marL="0" indent="0" algn="just">
              <a:buNone/>
            </a:pPr>
            <a:r>
              <a:rPr lang="pt-BR" sz="3600" dirty="0">
                <a:latin typeface="Berlin Sans FB" panose="020E0602020502020306" pitchFamily="34" charset="0"/>
              </a:rPr>
              <a:t> </a:t>
            </a:r>
          </a:p>
          <a:p>
            <a:pPr marL="0" indent="0" algn="just">
              <a:buNone/>
            </a:pPr>
            <a:endParaRPr lang="pt-BR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74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256" y="424759"/>
            <a:ext cx="10515600" cy="840823"/>
          </a:xfrm>
        </p:spPr>
        <p:txBody>
          <a:bodyPr>
            <a:normAutofit/>
          </a:bodyPr>
          <a:lstStyle/>
          <a:p>
            <a:pPr algn="r"/>
            <a:r>
              <a:rPr lang="pt-BR" dirty="0">
                <a:latin typeface="Berlin Sans FB" panose="020E0602020502020306" pitchFamily="34" charset="0"/>
              </a:rPr>
              <a:t>Porque Ele vive</a:t>
            </a:r>
            <a:endParaRPr lang="pt-BR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205947"/>
            <a:ext cx="5204791" cy="2703443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838200" y="1205948"/>
            <a:ext cx="5204791" cy="2703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/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11255" y="1325217"/>
            <a:ext cx="651841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Berlin Sans FB" panose="020E0602020502020306" pitchFamily="34" charset="0"/>
              </a:rPr>
              <a:t>Deus enviou seu Filho amado</a:t>
            </a:r>
            <a:br>
              <a:rPr lang="pt-BR" sz="3200" dirty="0">
                <a:latin typeface="Berlin Sans FB" panose="020E0602020502020306" pitchFamily="34" charset="0"/>
              </a:rPr>
            </a:br>
            <a:r>
              <a:rPr lang="pt-BR" sz="3200" dirty="0">
                <a:latin typeface="Berlin Sans FB" panose="020E0602020502020306" pitchFamily="34" charset="0"/>
              </a:rPr>
              <a:t>Pra me salvar e perdoar</a:t>
            </a:r>
            <a:br>
              <a:rPr lang="pt-BR" sz="3200" dirty="0">
                <a:latin typeface="Berlin Sans FB" panose="020E0602020502020306" pitchFamily="34" charset="0"/>
              </a:rPr>
            </a:br>
            <a:r>
              <a:rPr lang="pt-BR" sz="3200" dirty="0">
                <a:latin typeface="Berlin Sans FB" panose="020E0602020502020306" pitchFamily="34" charset="0"/>
              </a:rPr>
              <a:t>Na cruz morreu por meu pecado</a:t>
            </a:r>
            <a:br>
              <a:rPr lang="pt-BR" sz="3200" dirty="0">
                <a:latin typeface="Berlin Sans FB" panose="020E0602020502020306" pitchFamily="34" charset="0"/>
              </a:rPr>
            </a:br>
            <a:r>
              <a:rPr lang="pt-BR" sz="3200" dirty="0">
                <a:latin typeface="Berlin Sans FB" panose="020E0602020502020306" pitchFamily="34" charset="0"/>
              </a:rPr>
              <a:t>Mas ressurgiu e vivo com o Pai está</a:t>
            </a:r>
          </a:p>
          <a:p>
            <a:endParaRPr lang="pt-BR" dirty="0">
              <a:latin typeface="Berlin Sans FB" panose="020E0602020502020306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311236" y="3942519"/>
            <a:ext cx="831092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Porque Ele vive, posso crer no amanhã</a:t>
            </a:r>
            <a:br>
              <a:rPr lang="pt-BR" sz="32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</a:b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Porque Ele vive, temor não há</a:t>
            </a:r>
            <a:br>
              <a:rPr lang="pt-BR" sz="32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</a:b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Mas eu bem sei, eu sei, que a minha vida</a:t>
            </a:r>
          </a:p>
          <a:p>
            <a:pPr algn="r"/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Está nas mãos de meu Jesus, que vivo está</a:t>
            </a:r>
          </a:p>
          <a:p>
            <a:endParaRPr lang="pt-BR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21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205947"/>
            <a:ext cx="5204791" cy="2703443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838200" y="1205948"/>
            <a:ext cx="5204791" cy="2703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/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11255" y="1325217"/>
            <a:ext cx="702199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Berlin Sans FB" panose="020E0602020502020306" pitchFamily="34" charset="0"/>
              </a:rPr>
              <a:t>E quando, enfim, chegar a hora</a:t>
            </a:r>
            <a:br>
              <a:rPr lang="pt-BR" sz="3200" dirty="0">
                <a:latin typeface="Berlin Sans FB" panose="020E0602020502020306" pitchFamily="34" charset="0"/>
              </a:rPr>
            </a:br>
            <a:r>
              <a:rPr lang="pt-BR" sz="3200" dirty="0">
                <a:latin typeface="Berlin Sans FB" panose="020E0602020502020306" pitchFamily="34" charset="0"/>
              </a:rPr>
              <a:t>Em que a morte enfrentarei</a:t>
            </a:r>
            <a:br>
              <a:rPr lang="pt-BR" sz="3200" dirty="0">
                <a:latin typeface="Berlin Sans FB" panose="020E0602020502020306" pitchFamily="34" charset="0"/>
              </a:rPr>
            </a:br>
            <a:r>
              <a:rPr lang="pt-BR" sz="3200" dirty="0">
                <a:latin typeface="Berlin Sans FB" panose="020E0602020502020306" pitchFamily="34" charset="0"/>
              </a:rPr>
              <a:t>Sem medo, então, terei vitória:</a:t>
            </a:r>
            <a:br>
              <a:rPr lang="pt-BR" sz="3200" dirty="0">
                <a:latin typeface="Berlin Sans FB" panose="020E0602020502020306" pitchFamily="34" charset="0"/>
              </a:rPr>
            </a:br>
            <a:r>
              <a:rPr lang="pt-BR" sz="3200" dirty="0">
                <a:latin typeface="Berlin Sans FB" panose="020E0602020502020306" pitchFamily="34" charset="0"/>
              </a:rPr>
              <a:t>Irei à Glória, ao meu Jesus que vivo está</a:t>
            </a:r>
          </a:p>
          <a:p>
            <a:endParaRPr lang="pt-BR" dirty="0">
              <a:latin typeface="Berlin Sans FB" panose="020E0602020502020306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85310" y="3942519"/>
            <a:ext cx="79368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Porque Ele vive, posso crer no amanhã</a:t>
            </a:r>
            <a:br>
              <a:rPr lang="pt-BR" sz="32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</a:b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Porque Ele vive, temor não há</a:t>
            </a:r>
            <a:br>
              <a:rPr lang="pt-BR" sz="32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</a:b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Mas eu bem sei, eu sei, que a minha vida</a:t>
            </a:r>
            <a:br>
              <a:rPr lang="pt-BR" sz="32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</a:b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Está nas mãos de meu Jesus, que vivo está</a:t>
            </a:r>
          </a:p>
          <a:p>
            <a:endParaRPr lang="pt-BR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19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Resultado de imagem para vaso de barro com temper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56" r="13076"/>
          <a:stretch/>
        </p:blipFill>
        <p:spPr bwMode="auto">
          <a:xfrm>
            <a:off x="5863771" y="477858"/>
            <a:ext cx="6328229" cy="5745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48930" y="682172"/>
            <a:ext cx="4939069" cy="55416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700" dirty="0">
                <a:latin typeface="Berlin Sans FB" panose="020E0602020502020306" pitchFamily="34" charset="0"/>
              </a:rPr>
              <a:t>“Guardemos firme a confissão da esperança, sem vacilar, pois, quem fez a promessa é fiel. Consideremo-nos também uns aos outros, para nos estimularmos ao amor e às boas obras. ”  </a:t>
            </a:r>
          </a:p>
          <a:p>
            <a:pPr marL="0" indent="0" algn="r">
              <a:buNone/>
            </a:pPr>
            <a:r>
              <a:rPr lang="pt-BR" sz="3700" dirty="0">
                <a:latin typeface="Berlin Sans FB" panose="020E0602020502020306" pitchFamily="34" charset="0"/>
              </a:rPr>
              <a:t>(Hebreus 10.23,24). </a:t>
            </a:r>
          </a:p>
        </p:txBody>
      </p:sp>
    </p:spTree>
    <p:extLst>
      <p:ext uri="{BB962C8B-B14F-4D97-AF65-F5344CB8AC3E}">
        <p14:creationId xmlns:p14="http://schemas.microsoft.com/office/powerpoint/2010/main" val="2461471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highlight>
                  <a:srgbClr val="FFFF00"/>
                </a:highlight>
              </a:rPr>
              <a:t>Dinâmica do plantio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</a:rPr>
              <a:t>Vaso: a nossa vida</a:t>
            </a:r>
          </a:p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</a:rPr>
              <a:t>Terra: o nosso coração</a:t>
            </a:r>
          </a:p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</a:rPr>
              <a:t>Sementes: o que trazemos na memória o que pode nos dar esperança</a:t>
            </a:r>
          </a:p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</a:rPr>
              <a:t>Depois quando nascer, os frutos são a simbologia do (</a:t>
            </a:r>
            <a:r>
              <a:rPr lang="pt-BR" dirty="0" err="1">
                <a:highlight>
                  <a:srgbClr val="FFFF00"/>
                </a:highlight>
              </a:rPr>
              <a:t>re</a:t>
            </a:r>
            <a:r>
              <a:rPr lang="pt-BR" dirty="0">
                <a:highlight>
                  <a:srgbClr val="FFFF00"/>
                </a:highlight>
              </a:rPr>
              <a:t>)nascimento da esperança.</a:t>
            </a:r>
          </a:p>
        </p:txBody>
      </p:sp>
    </p:spTree>
    <p:extLst>
      <p:ext uri="{BB962C8B-B14F-4D97-AF65-F5344CB8AC3E}">
        <p14:creationId xmlns:p14="http://schemas.microsoft.com/office/powerpoint/2010/main" val="2009114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1 VARGHESE AA MALAYSIA MY LORD MY GOD A.jpg - Christian asian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9" r="20885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585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t-BR">
                <a:latin typeface="Berlin Sans FB" panose="020E0602020502020306" pitchFamily="34" charset="0"/>
              </a:rPr>
              <a:t>Bênção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65431" y="2438400"/>
            <a:ext cx="6820169" cy="3785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000" dirty="0">
                <a:latin typeface="Berlin Sans FB" panose="020E0602020502020306" pitchFamily="34" charset="0"/>
              </a:rPr>
              <a:t>Que a graça filial de Jesus Cristo,</a:t>
            </a:r>
          </a:p>
          <a:p>
            <a:pPr marL="0" indent="0" algn="just">
              <a:buNone/>
            </a:pPr>
            <a:r>
              <a:rPr lang="pt-BR" sz="3000" dirty="0">
                <a:latin typeface="Berlin Sans FB" panose="020E0602020502020306" pitchFamily="34" charset="0"/>
              </a:rPr>
              <a:t>O amor paternal do Deus eterno,</a:t>
            </a:r>
          </a:p>
          <a:p>
            <a:pPr marL="0" indent="0" algn="just">
              <a:buNone/>
            </a:pPr>
            <a:r>
              <a:rPr lang="pt-BR" sz="3000" dirty="0">
                <a:latin typeface="Berlin Sans FB" panose="020E0602020502020306" pitchFamily="34" charset="0"/>
              </a:rPr>
              <a:t>E a comunhão fraternal e </a:t>
            </a:r>
            <a:r>
              <a:rPr lang="pt-BR" sz="3000" dirty="0" err="1">
                <a:latin typeface="Berlin Sans FB" panose="020E0602020502020306" pitchFamily="34" charset="0"/>
              </a:rPr>
              <a:t>sororal</a:t>
            </a:r>
            <a:r>
              <a:rPr lang="pt-BR" sz="3000" dirty="0">
                <a:latin typeface="Berlin Sans FB" panose="020E0602020502020306" pitchFamily="34" charset="0"/>
              </a:rPr>
              <a:t> do Espírito Santo,</a:t>
            </a:r>
          </a:p>
          <a:p>
            <a:pPr marL="0" indent="0" algn="just">
              <a:buNone/>
            </a:pPr>
            <a:r>
              <a:rPr lang="pt-BR" sz="3000" dirty="0">
                <a:latin typeface="Berlin Sans FB" panose="020E0602020502020306" pitchFamily="34" charset="0"/>
              </a:rPr>
              <a:t>estejam em nossos corações e mentes,</a:t>
            </a:r>
          </a:p>
          <a:p>
            <a:pPr marL="0" indent="0" algn="just">
              <a:buNone/>
            </a:pPr>
            <a:r>
              <a:rPr lang="pt-BR" sz="3000" dirty="0">
                <a:latin typeface="Berlin Sans FB" panose="020E0602020502020306" pitchFamily="34" charset="0"/>
              </a:rPr>
              <a:t>e fortaleçam nosso corpo e espírito, </a:t>
            </a:r>
          </a:p>
          <a:p>
            <a:pPr marL="0" indent="0" algn="just">
              <a:buNone/>
            </a:pPr>
            <a:r>
              <a:rPr lang="pt-BR" sz="3000" dirty="0">
                <a:latin typeface="Berlin Sans FB" panose="020E0602020502020306" pitchFamily="34" charset="0"/>
              </a:rPr>
              <a:t>desde agora e para sempre</a:t>
            </a:r>
          </a:p>
        </p:txBody>
      </p:sp>
    </p:spTree>
    <p:extLst>
      <p:ext uri="{BB962C8B-B14F-4D97-AF65-F5344CB8AC3E}">
        <p14:creationId xmlns:p14="http://schemas.microsoft.com/office/powerpoint/2010/main" val="51603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5629" y="232229"/>
            <a:ext cx="11049000" cy="60379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7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Dirigente:  </a:t>
            </a:r>
            <a:r>
              <a:rPr lang="pt-BR" sz="3700" dirty="0">
                <a:latin typeface="Berlin Sans FB" panose="020E0602020502020306" pitchFamily="34" charset="0"/>
              </a:rPr>
              <a:t>[...]Digno é o Cordeiro que foi morto de receber o poder, e riqueza, e sabedoria, e força, e honra, e glória, e louvor. [...] </a:t>
            </a:r>
          </a:p>
          <a:p>
            <a:pPr marL="0" indent="0" algn="just">
              <a:buNone/>
            </a:pPr>
            <a:endParaRPr lang="pt-BR" sz="3700" dirty="0">
              <a:latin typeface="Berlin Sans FB" panose="020E0602020502020306" pitchFamily="34" charset="0"/>
            </a:endParaRPr>
          </a:p>
          <a:p>
            <a:pPr marL="0" indent="0" algn="just">
              <a:buNone/>
            </a:pPr>
            <a:r>
              <a:rPr lang="pt-BR" sz="37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Todos e Todas: </a:t>
            </a:r>
            <a:r>
              <a:rPr lang="pt-BR" sz="3700" dirty="0">
                <a:latin typeface="Berlin Sans FB" panose="020E0602020502020306" pitchFamily="34" charset="0"/>
              </a:rPr>
              <a:t>Aquele que está sentado no trono e ao Cordeiro, seja o louvor, e a honra, e a glória, e o domínio pelos séculos dos séculos. </a:t>
            </a:r>
          </a:p>
          <a:p>
            <a:pPr marL="0" indent="0" algn="just">
              <a:buNone/>
            </a:pPr>
            <a:endParaRPr lang="pt-BR" sz="3700" dirty="0">
              <a:latin typeface="Berlin Sans FB" panose="020E0602020502020306" pitchFamily="34" charset="0"/>
            </a:endParaRPr>
          </a:p>
          <a:p>
            <a:pPr marL="0" indent="0" algn="just">
              <a:buNone/>
            </a:pPr>
            <a:r>
              <a:rPr lang="pt-BR" sz="37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Dirigente: </a:t>
            </a:r>
            <a:r>
              <a:rPr lang="pt-BR" sz="3700" dirty="0">
                <a:latin typeface="Berlin Sans FB" panose="020E0602020502020306" pitchFamily="34" charset="0"/>
              </a:rPr>
              <a:t>Cristo é a nossa Páscoa, Ele é o Cordeiro de Deus, que foi morto, mas ressuscitou e vivo está! Adoremos ao Senhor!</a:t>
            </a:r>
          </a:p>
          <a:p>
            <a:pPr marL="0" indent="0" algn="just">
              <a:buNone/>
            </a:pPr>
            <a:endParaRPr lang="pt-BR" sz="37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4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Ao que está assentado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5971" y="162514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500" dirty="0">
                <a:latin typeface="Berlin Sans FB" panose="020E0602020502020306" pitchFamily="34" charset="0"/>
                <a:cs typeface="Arial" panose="020B0604020202020204" pitchFamily="34" charset="0"/>
              </a:rPr>
              <a:t>Ao que está assentado</a:t>
            </a:r>
            <a:br>
              <a:rPr lang="pt-BR" sz="4500" dirty="0">
                <a:latin typeface="Berlin Sans FB" panose="020E0602020502020306" pitchFamily="34" charset="0"/>
                <a:cs typeface="Arial" panose="020B0604020202020204" pitchFamily="34" charset="0"/>
              </a:rPr>
            </a:br>
            <a:r>
              <a:rPr lang="pt-BR" sz="4500" dirty="0">
                <a:latin typeface="Berlin Sans FB" panose="020E0602020502020306" pitchFamily="34" charset="0"/>
                <a:cs typeface="Arial" panose="020B0604020202020204" pitchFamily="34" charset="0"/>
              </a:rPr>
              <a:t>No Trono e ao Cordeiro</a:t>
            </a:r>
            <a:br>
              <a:rPr lang="pt-BR" sz="4500" dirty="0">
                <a:latin typeface="Berlin Sans FB" panose="020E0602020502020306" pitchFamily="34" charset="0"/>
                <a:cs typeface="Arial" panose="020B0604020202020204" pitchFamily="34" charset="0"/>
              </a:rPr>
            </a:br>
            <a:r>
              <a:rPr lang="pt-BR" sz="4500" dirty="0">
                <a:latin typeface="Berlin Sans FB" panose="020E0602020502020306" pitchFamily="34" charset="0"/>
                <a:cs typeface="Arial" panose="020B0604020202020204" pitchFamily="34" charset="0"/>
              </a:rPr>
              <a:t>Seja o louvor</a:t>
            </a:r>
            <a:br>
              <a:rPr lang="pt-BR" sz="4500" dirty="0">
                <a:latin typeface="Berlin Sans FB" panose="020E0602020502020306" pitchFamily="34" charset="0"/>
                <a:cs typeface="Arial" panose="020B0604020202020204" pitchFamily="34" charset="0"/>
              </a:rPr>
            </a:br>
            <a:r>
              <a:rPr lang="pt-BR" sz="4500" dirty="0">
                <a:latin typeface="Berlin Sans FB" panose="020E0602020502020306" pitchFamily="34" charset="0"/>
                <a:cs typeface="Arial" panose="020B0604020202020204" pitchFamily="34" charset="0"/>
              </a:rPr>
              <a:t>E a honra, e a glória</a:t>
            </a:r>
            <a:br>
              <a:rPr lang="pt-BR" sz="4500" dirty="0">
                <a:latin typeface="Berlin Sans FB" panose="020E0602020502020306" pitchFamily="34" charset="0"/>
                <a:cs typeface="Arial" panose="020B0604020202020204" pitchFamily="34" charset="0"/>
              </a:rPr>
            </a:br>
            <a:r>
              <a:rPr lang="pt-BR" sz="4500" dirty="0">
                <a:latin typeface="Berlin Sans FB" panose="020E0602020502020306" pitchFamily="34" charset="0"/>
                <a:cs typeface="Arial" panose="020B0604020202020204" pitchFamily="34" charset="0"/>
              </a:rPr>
              <a:t>E o domínio</a:t>
            </a:r>
            <a:br>
              <a:rPr lang="pt-BR" sz="4500" dirty="0">
                <a:latin typeface="Berlin Sans FB" panose="020E0602020502020306" pitchFamily="34" charset="0"/>
                <a:cs typeface="Arial" panose="020B0604020202020204" pitchFamily="34" charset="0"/>
              </a:rPr>
            </a:br>
            <a:r>
              <a:rPr lang="pt-BR" sz="4500" dirty="0">
                <a:latin typeface="Berlin Sans FB" panose="020E0602020502020306" pitchFamily="34" charset="0"/>
                <a:cs typeface="Arial" panose="020B0604020202020204" pitchFamily="34" charset="0"/>
              </a:rPr>
              <a:t>Pelos séculos dos séculos</a:t>
            </a:r>
            <a:br>
              <a:rPr lang="pt-BR" sz="4500" dirty="0">
                <a:latin typeface="Berlin Sans FB" panose="020E0602020502020306" pitchFamily="34" charset="0"/>
                <a:cs typeface="Arial" panose="020B0604020202020204" pitchFamily="34" charset="0"/>
              </a:rPr>
            </a:br>
            <a:r>
              <a:rPr lang="pt-BR" sz="4500" dirty="0">
                <a:latin typeface="Berlin Sans FB" panose="020E0602020502020306" pitchFamily="34" charset="0"/>
                <a:cs typeface="Arial" panose="020B0604020202020204" pitchFamily="34" charset="0"/>
              </a:rPr>
              <a:t>Amém</a:t>
            </a:r>
          </a:p>
          <a:p>
            <a:pPr marL="0" indent="0">
              <a:buNone/>
            </a:pPr>
            <a:endParaRPr lang="pt-BR" sz="4500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20 DE SAUSSURE FEMMES AU TOMBEAU 02.jpg - Bible illustrée_Images Eric de Saussure_Textes de la bible de Jérusalem-Les pressesde Taizé-Seuil 19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467" y="1915887"/>
            <a:ext cx="4866133" cy="314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86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85" y="24901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t-BR" sz="35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LEMBRAI-VOS DE SUAS PALAVRAS</a:t>
            </a:r>
            <a:br>
              <a:rPr lang="pt-BR" sz="35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</a:br>
            <a:r>
              <a:rPr lang="pt-BR" sz="35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Lucas 24.1-8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6886" y="1828799"/>
            <a:ext cx="10515600" cy="520450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3600" dirty="0">
                <a:latin typeface="Berlin Sans FB" panose="020E0602020502020306" pitchFamily="34" charset="0"/>
              </a:rPr>
              <a:t>Mas, no primeiro dia da semana, alta madrugada, foram elas ao túmulo, levando os aromas que haviam preparado.</a:t>
            </a:r>
          </a:p>
          <a:p>
            <a:pPr marL="0" indent="0" algn="just">
              <a:buNone/>
            </a:pPr>
            <a:endParaRPr lang="pt-BR" sz="3600" dirty="0">
              <a:latin typeface="Berlin Sans FB" panose="020E0602020502020306" pitchFamily="34" charset="0"/>
            </a:endParaRPr>
          </a:p>
          <a:p>
            <a:pPr marL="0" indent="0" algn="just">
              <a:buNone/>
            </a:pPr>
            <a:r>
              <a:rPr lang="pt-BR" sz="3600" dirty="0">
                <a:latin typeface="Berlin Sans FB" panose="020E0602020502020306" pitchFamily="34" charset="0"/>
              </a:rPr>
              <a:t>E encontraram a pedra removida do sepulcro; mas, ao entrarem, não acharam o corpo do Senhor Jesus.</a:t>
            </a:r>
          </a:p>
          <a:p>
            <a:pPr marL="0" indent="0" algn="just">
              <a:buNone/>
            </a:pPr>
            <a:r>
              <a:rPr lang="pt-BR" sz="3600" dirty="0">
                <a:latin typeface="Berlin Sans FB" panose="020E0602020502020306" pitchFamily="34" charset="0"/>
              </a:rPr>
              <a:t> </a:t>
            </a:r>
          </a:p>
          <a:p>
            <a:pPr marL="0" indent="0" algn="just">
              <a:buNone/>
            </a:pPr>
            <a:r>
              <a:rPr lang="pt-BR" sz="3600" dirty="0">
                <a:latin typeface="Berlin Sans FB" panose="020E0602020502020306" pitchFamily="34" charset="0"/>
              </a:rPr>
              <a:t>Aconteceu que, perplexas a esse respeito, apareceram-lhes dois varões com vestes resplandecentes.</a:t>
            </a:r>
          </a:p>
          <a:p>
            <a:pPr marL="0" indent="0" algn="just">
              <a:buNone/>
            </a:pPr>
            <a:r>
              <a:rPr lang="pt-BR" sz="3600" dirty="0">
                <a:latin typeface="Berlin Sans FB" panose="020E0602020502020306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656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1342" y="-113847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t-BR" sz="35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LEMBRAI-VOS DE SUAS PALAVRAS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72457"/>
            <a:ext cx="10515600" cy="52045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300" dirty="0">
                <a:latin typeface="Berlin Sans FB" panose="020E0602020502020306" pitchFamily="34" charset="0"/>
              </a:rPr>
              <a:t>Estando elas possuídas de temor, baixando os olhos para o chão, eles lhes falaram: Por que buscais entre os mortos ao que vive?</a:t>
            </a:r>
          </a:p>
          <a:p>
            <a:pPr marL="0" indent="0" algn="just">
              <a:buNone/>
            </a:pPr>
            <a:endParaRPr lang="pt-BR" sz="3300" dirty="0">
              <a:latin typeface="Berlin Sans FB" panose="020E0602020502020306" pitchFamily="34" charset="0"/>
            </a:endParaRPr>
          </a:p>
          <a:p>
            <a:pPr marL="0" indent="0" algn="just">
              <a:buNone/>
            </a:pPr>
            <a:r>
              <a:rPr lang="pt-BR" sz="3300" dirty="0">
                <a:latin typeface="Berlin Sans FB" panose="020E0602020502020306" pitchFamily="34" charset="0"/>
              </a:rPr>
              <a:t>Ele não está aqui, mas ressuscitou. Lembrai-vos de como vos preveniu, estando ainda na </a:t>
            </a:r>
            <a:r>
              <a:rPr lang="pt-BR" sz="3300" dirty="0" err="1">
                <a:latin typeface="Berlin Sans FB" panose="020E0602020502020306" pitchFamily="34" charset="0"/>
              </a:rPr>
              <a:t>Galiléia</a:t>
            </a:r>
            <a:r>
              <a:rPr lang="pt-BR" sz="3300" dirty="0">
                <a:latin typeface="Berlin Sans FB" panose="020E0602020502020306" pitchFamily="34" charset="0"/>
              </a:rPr>
              <a:t>, quando disse: Importa que o Filho do Homem seja entregue nas mãos de pecadores, e seja crucificado, e ressuscite no terceiro dia.</a:t>
            </a:r>
          </a:p>
          <a:p>
            <a:pPr marL="0" indent="0" algn="just">
              <a:buNone/>
            </a:pPr>
            <a:endParaRPr lang="pt-BR" sz="3300" dirty="0">
              <a:latin typeface="Berlin Sans FB" panose="020E0602020502020306" pitchFamily="34" charset="0"/>
            </a:endParaRPr>
          </a:p>
          <a:p>
            <a:pPr marL="0" indent="0" algn="just">
              <a:buNone/>
            </a:pPr>
            <a:r>
              <a:rPr lang="pt-BR" sz="3300" dirty="0">
                <a:latin typeface="Berlin Sans FB" panose="020E0602020502020306" pitchFamily="34" charset="0"/>
              </a:rPr>
              <a:t>Então, se lembraram das suas palavras.</a:t>
            </a:r>
          </a:p>
        </p:txBody>
      </p:sp>
    </p:spTree>
    <p:extLst>
      <p:ext uri="{BB962C8B-B14F-4D97-AF65-F5344CB8AC3E}">
        <p14:creationId xmlns:p14="http://schemas.microsoft.com/office/powerpoint/2010/main" val="90466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1356" y="0"/>
            <a:ext cx="10744200" cy="1325563"/>
          </a:xfrm>
        </p:spPr>
        <p:txBody>
          <a:bodyPr>
            <a:normAutofit/>
          </a:bodyPr>
          <a:lstStyle/>
          <a:p>
            <a:pPr algn="r"/>
            <a:r>
              <a:rPr lang="pt-BR" sz="3000" dirty="0">
                <a:solidFill>
                  <a:srgbClr val="002060"/>
                </a:solidFill>
                <a:latin typeface="Berlin Sans FB" panose="020E0602020502020306" pitchFamily="34" charset="0"/>
              </a:rPr>
              <a:t>O SEU NOME SERÁ LEMBRADO DE GERAÇÃO EM GERAÇÃO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7143" y="1325563"/>
            <a:ext cx="10239829" cy="435133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pt-BR" sz="3000" dirty="0">
                <a:latin typeface="Berlin Sans FB" panose="020E0602020502020306" pitchFamily="34" charset="0"/>
              </a:rPr>
              <a:t>HE 41-A ressurreição de Jesus</a:t>
            </a:r>
          </a:p>
          <a:p>
            <a:pPr marL="0" indent="0">
              <a:buNone/>
            </a:pPr>
            <a:r>
              <a:rPr lang="pt-BR" sz="3700" dirty="0">
                <a:latin typeface="Berlin Sans FB" panose="020E0602020502020306" pitchFamily="34" charset="0"/>
              </a:rPr>
              <a:t>Cristo já ressuscitou; aleluia!</a:t>
            </a:r>
            <a:br>
              <a:rPr lang="pt-BR" sz="3700" dirty="0">
                <a:latin typeface="Berlin Sans FB" panose="020E0602020502020306" pitchFamily="34" charset="0"/>
              </a:rPr>
            </a:br>
            <a:r>
              <a:rPr lang="pt-BR" sz="3700" dirty="0">
                <a:latin typeface="Berlin Sans FB" panose="020E0602020502020306" pitchFamily="34" charset="0"/>
              </a:rPr>
              <a:t>Sobre a morte triunfou; aleluia!</a:t>
            </a:r>
            <a:br>
              <a:rPr lang="pt-BR" sz="3700" dirty="0">
                <a:latin typeface="Berlin Sans FB" panose="020E0602020502020306" pitchFamily="34" charset="0"/>
              </a:rPr>
            </a:br>
            <a:r>
              <a:rPr lang="pt-BR" sz="3700" dirty="0">
                <a:latin typeface="Berlin Sans FB" panose="020E0602020502020306" pitchFamily="34" charset="0"/>
              </a:rPr>
              <a:t>Tudo consumado está; aleluia!</a:t>
            </a:r>
            <a:br>
              <a:rPr lang="pt-BR" sz="3700" dirty="0">
                <a:latin typeface="Berlin Sans FB" panose="020E0602020502020306" pitchFamily="34" charset="0"/>
              </a:rPr>
            </a:br>
            <a:r>
              <a:rPr lang="pt-BR" sz="3700" dirty="0">
                <a:latin typeface="Berlin Sans FB" panose="020E0602020502020306" pitchFamily="34" charset="0"/>
              </a:rPr>
              <a:t>Salvação de graça dá; aleluia!</a:t>
            </a:r>
          </a:p>
          <a:p>
            <a:pPr marL="0" indent="0">
              <a:buNone/>
            </a:pPr>
            <a:endParaRPr lang="pt-BR" sz="2300" dirty="0">
              <a:latin typeface="Berlin Sans FB" panose="020E0602020502020306" pitchFamily="34" charset="0"/>
            </a:endParaRPr>
          </a:p>
          <a:p>
            <a:pPr marL="0" indent="0" algn="r">
              <a:buNone/>
            </a:pPr>
            <a:r>
              <a:rPr lang="pt-BR" sz="3700" dirty="0">
                <a:latin typeface="Berlin Sans FB" panose="020E0602020502020306" pitchFamily="34" charset="0"/>
              </a:rPr>
              <a:t>Sobre a cruz Jesus sofreu; aleluia!</a:t>
            </a:r>
            <a:br>
              <a:rPr lang="pt-BR" sz="3700" dirty="0">
                <a:latin typeface="Berlin Sans FB" panose="020E0602020502020306" pitchFamily="34" charset="0"/>
              </a:rPr>
            </a:br>
            <a:r>
              <a:rPr lang="pt-BR" sz="3700" dirty="0">
                <a:latin typeface="Berlin Sans FB" panose="020E0602020502020306" pitchFamily="34" charset="0"/>
              </a:rPr>
              <a:t>E por nós ali morreu; aleluia!</a:t>
            </a:r>
            <a:br>
              <a:rPr lang="pt-BR" sz="3700" dirty="0">
                <a:latin typeface="Berlin Sans FB" panose="020E0602020502020306" pitchFamily="34" charset="0"/>
              </a:rPr>
            </a:br>
            <a:r>
              <a:rPr lang="pt-BR" sz="3700" dirty="0">
                <a:latin typeface="Berlin Sans FB" panose="020E0602020502020306" pitchFamily="34" charset="0"/>
              </a:rPr>
              <a:t>Mas agora vivo está; aleluia!</a:t>
            </a:r>
            <a:br>
              <a:rPr lang="pt-BR" sz="3700" dirty="0">
                <a:latin typeface="Berlin Sans FB" panose="020E0602020502020306" pitchFamily="34" charset="0"/>
              </a:rPr>
            </a:br>
            <a:r>
              <a:rPr lang="pt-BR" sz="3700" dirty="0">
                <a:latin typeface="Berlin Sans FB" panose="020E0602020502020306" pitchFamily="34" charset="0"/>
              </a:rPr>
              <a:t>Para sempre reinará; aleluia</a:t>
            </a:r>
          </a:p>
          <a:p>
            <a:pPr marL="0" indent="0">
              <a:buNone/>
            </a:pPr>
            <a:endParaRPr lang="pt-BR" sz="37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07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>
            <a:normAutofit/>
          </a:bodyPr>
          <a:lstStyle/>
          <a:p>
            <a:pPr algn="r"/>
            <a:r>
              <a:rPr lang="pt-BR" sz="3000" dirty="0">
                <a:solidFill>
                  <a:srgbClr val="002060"/>
                </a:solidFill>
                <a:latin typeface="Berlin Sans FB" panose="020E0602020502020306" pitchFamily="34" charset="0"/>
              </a:rPr>
              <a:t>O SEU NOME SERÁ LEMBRADO DE GERAÇÃO EM GERAÇÃO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38200" y="207236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dirty="0">
                <a:latin typeface="Berlin Sans FB" panose="020E0602020502020306" pitchFamily="34" charset="0"/>
              </a:rPr>
              <a:t>Gratos hinos hoje erguei; aleluia!</a:t>
            </a:r>
            <a:br>
              <a:rPr lang="pt-BR" sz="4400" dirty="0">
                <a:latin typeface="Berlin Sans FB" panose="020E0602020502020306" pitchFamily="34" charset="0"/>
              </a:rPr>
            </a:br>
            <a:r>
              <a:rPr lang="pt-BR" sz="4400" dirty="0">
                <a:latin typeface="Berlin Sans FB" panose="020E0602020502020306" pitchFamily="34" charset="0"/>
              </a:rPr>
              <a:t>A Jesus, o grande Rei; aleluia!</a:t>
            </a:r>
            <a:br>
              <a:rPr lang="pt-BR" sz="4400" dirty="0">
                <a:latin typeface="Berlin Sans FB" panose="020E0602020502020306" pitchFamily="34" charset="0"/>
              </a:rPr>
            </a:br>
            <a:r>
              <a:rPr lang="pt-BR" sz="4400" dirty="0">
                <a:latin typeface="Berlin Sans FB" panose="020E0602020502020306" pitchFamily="34" charset="0"/>
              </a:rPr>
              <a:t>Ele à morte quis baixar; aleluia!</a:t>
            </a:r>
            <a:br>
              <a:rPr lang="pt-BR" sz="4400" dirty="0">
                <a:latin typeface="Berlin Sans FB" panose="020E0602020502020306" pitchFamily="34" charset="0"/>
              </a:rPr>
            </a:br>
            <a:r>
              <a:rPr lang="pt-BR" sz="4400" dirty="0">
                <a:latin typeface="Berlin Sans FB" panose="020E0602020502020306" pitchFamily="34" charset="0"/>
              </a:rPr>
              <a:t>Pecadores resgatar; aleluia!</a:t>
            </a:r>
          </a:p>
          <a:p>
            <a:pPr marL="0" indent="0">
              <a:buNone/>
            </a:pPr>
            <a:endParaRPr lang="pt-BR" sz="4400" dirty="0">
              <a:latin typeface="Berlin Sans FB" panose="020E0602020502020306" pitchFamily="34" charset="0"/>
            </a:endParaRPr>
          </a:p>
          <a:p>
            <a:pPr marL="0" indent="0" algn="r">
              <a:buNone/>
            </a:pPr>
            <a:r>
              <a:rPr lang="pt-BR" sz="3000" dirty="0">
                <a:latin typeface="Berlin Sans FB" panose="020E0602020502020306" pitchFamily="34" charset="0"/>
              </a:rPr>
              <a:t>Henry Maxwell Wright (1849-1931)</a:t>
            </a:r>
          </a:p>
          <a:p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15996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477078" y="318052"/>
            <a:ext cx="1129085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Berlin Sans FB" panose="020E0602020502020306" pitchFamily="34" charset="0"/>
              </a:rPr>
              <a:t>Ofertório  </a:t>
            </a:r>
          </a:p>
          <a:p>
            <a:r>
              <a:rPr lang="pt-BR" sz="2400" dirty="0">
                <a:latin typeface="Berlin Sans FB" panose="020E0602020502020306" pitchFamily="34" charset="0"/>
              </a:rPr>
              <a:t> </a:t>
            </a:r>
          </a:p>
          <a:p>
            <a:r>
              <a:rPr lang="pt-BR" sz="2400" dirty="0">
                <a:latin typeface="Berlin Sans FB" panose="020E0602020502020306" pitchFamily="34" charset="0"/>
              </a:rPr>
              <a:t>Acolhimento as crianças</a:t>
            </a:r>
          </a:p>
          <a:p>
            <a:r>
              <a:rPr lang="pt-BR" sz="2400" dirty="0">
                <a:latin typeface="Berlin Sans FB" panose="020E0602020502020306" pitchFamily="34" charset="0"/>
              </a:rPr>
              <a:t>(Chamar as crianças a frente e distribuir borboletas coloridas de papel ou outro material)</a:t>
            </a:r>
          </a:p>
          <a:p>
            <a:r>
              <a:rPr lang="pt-BR" sz="2400" dirty="0">
                <a:latin typeface="Berlin Sans FB" panose="020E0602020502020306" pitchFamily="34" charset="0"/>
              </a:rPr>
              <a:t> </a:t>
            </a:r>
          </a:p>
          <a:p>
            <a:r>
              <a:rPr lang="pt-BR" sz="2400" dirty="0">
                <a:latin typeface="Berlin Sans FB" panose="020E0602020502020306" pitchFamily="34" charset="0"/>
              </a:rPr>
              <a:t>Dirigente: Quem sabe como nasce a borboleta?  (Explique, com a ajuda das respostas das crianças, o processo de nascimento da borboleta, enfatizando a transformação da lagarta em borboleta.  Diga que a borboleta também é um dos símbolos da Páscoa, pois a transformação da lagarta, nos ajuda a transmitir a mensagem da ressurreição, da nova vida em Cristo Jesus.)</a:t>
            </a:r>
          </a:p>
          <a:p>
            <a:r>
              <a:rPr lang="pt-BR" sz="2400" dirty="0">
                <a:latin typeface="Berlin Sans FB" panose="020E0602020502020306" pitchFamily="34" charset="0"/>
              </a:rPr>
              <a:t> </a:t>
            </a:r>
          </a:p>
          <a:p>
            <a:r>
              <a:rPr lang="pt-BR" sz="2400" dirty="0">
                <a:latin typeface="Berlin Sans FB" panose="020E0602020502020306" pitchFamily="34" charset="0"/>
              </a:rPr>
              <a:t>Cantar com as crianças o cântico “A Dona Lagartinha” (CD Todas as crianças são nossas crianças, faixa n°18 – PSAF) Disponível em: </a:t>
            </a:r>
            <a:r>
              <a:rPr lang="pt-BR" sz="2400" u="sng" dirty="0">
                <a:latin typeface="Berlin Sans FB" panose="020E0602020502020306" pitchFamily="34" charset="0"/>
                <a:hlinkClick r:id="rId2"/>
              </a:rPr>
              <a:t>http://www.metodista.org.br/escola-dominical-musicas</a:t>
            </a:r>
            <a:endParaRPr lang="pt-BR" sz="2400" dirty="0">
              <a:latin typeface="Berlin Sans FB" panose="020E0602020502020306" pitchFamily="34" charset="0"/>
            </a:endParaRPr>
          </a:p>
          <a:p>
            <a:r>
              <a:rPr lang="pt-BR" sz="2400" dirty="0">
                <a:latin typeface="Berlin Sans FB" panose="020E0602020502020306" pitchFamily="34" charset="0"/>
              </a:rPr>
              <a:t>Ou “Voo de Deus” (CD Fazendo Festa 1, faixa n°13 – Igreja Metodista) Disponível em </a:t>
            </a:r>
            <a:r>
              <a:rPr lang="pt-BR" sz="2400" u="sng" dirty="0">
                <a:latin typeface="Berlin Sans FB" panose="020E0602020502020306" pitchFamily="34" charset="0"/>
                <a:hlinkClick r:id="rId2"/>
              </a:rPr>
              <a:t>http://www.metodista.org.br/escola-dominical-musicas</a:t>
            </a:r>
            <a:endParaRPr lang="pt-BR" sz="2400" dirty="0">
              <a:latin typeface="Berlin Sans FB" panose="020E0602020502020306" pitchFamily="34" charset="0"/>
            </a:endParaRPr>
          </a:p>
          <a:p>
            <a:endParaRPr lang="pt-BR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76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1236</Words>
  <Application>Microsoft Office PowerPoint</Application>
  <PresentationFormat>Widescreen</PresentationFormat>
  <Paragraphs>136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Berlin Sans FB</vt:lpstr>
      <vt:lpstr>Calibri</vt:lpstr>
      <vt:lpstr>Calibri Light</vt:lpstr>
      <vt:lpstr>Tema do Office</vt:lpstr>
      <vt:lpstr>Apresentação do PowerPoint</vt:lpstr>
      <vt:lpstr>LEMBRAI-VOS DAS MARAVILHAS QUE FEZ (Deuteronômio 32.7; Êxodo 12.26,27 e Apocalipse 5.12-13) </vt:lpstr>
      <vt:lpstr>Apresentação do PowerPoint</vt:lpstr>
      <vt:lpstr>Ao que está assentado</vt:lpstr>
      <vt:lpstr>LEMBRAI-VOS DE SUAS PALAVRAS Lucas 24.1-8</vt:lpstr>
      <vt:lpstr>LEMBRAI-VOS DE SUAS PALAVRAS</vt:lpstr>
      <vt:lpstr>O SEU NOME SERÁ LEMBRADO DE GERAÇÃO EM GERAÇÃO</vt:lpstr>
      <vt:lpstr>O SEU NOME SERÁ LEMBRADO DE GERAÇÃO EM GERAÇÃO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Dona Lagartinha [Gláucia Silvestre Onofre, Renata Bento e Roberto Mendes] </vt:lpstr>
      <vt:lpstr>Dona Lagartinha</vt:lpstr>
      <vt:lpstr>Voo de Deus                                                                           [Letra: Nancy Cardoso; música: Flávio Irala e Tércio Junker] </vt:lpstr>
      <vt:lpstr>SUA PALAVRA SERÁ LEMBRADA  DE GERAÇÃO EM GERAÇÃO</vt:lpstr>
      <vt:lpstr>Fazei isto   em memória  de mim!</vt:lpstr>
      <vt:lpstr>Apresentação do PowerPoint</vt:lpstr>
      <vt:lpstr>Apresentação do PowerPoint</vt:lpstr>
      <vt:lpstr>Oração de humilde acesso</vt:lpstr>
      <vt:lpstr>LEMBRAI-VOS UNS DOS OUTROS</vt:lpstr>
      <vt:lpstr>Porque Ele vive</vt:lpstr>
      <vt:lpstr>Apresentação do PowerPoint</vt:lpstr>
      <vt:lpstr>Apresentação do PowerPoint</vt:lpstr>
      <vt:lpstr>Dinâmica do plantio</vt:lpstr>
      <vt:lpstr>Bênção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Andreia Fernandes</dc:creator>
  <cp:lastModifiedBy>Andreia Fernandes</cp:lastModifiedBy>
  <cp:revision>23</cp:revision>
  <dcterms:created xsi:type="dcterms:W3CDTF">2017-04-13T00:56:25Z</dcterms:created>
  <dcterms:modified xsi:type="dcterms:W3CDTF">2017-04-13T16:42:13Z</dcterms:modified>
</cp:coreProperties>
</file>